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73" r:id="rId3"/>
    <p:sldId id="295" r:id="rId4"/>
    <p:sldId id="298" r:id="rId5"/>
    <p:sldId id="306" r:id="rId6"/>
    <p:sldId id="308" r:id="rId7"/>
    <p:sldId id="304" r:id="rId8"/>
    <p:sldId id="307" r:id="rId9"/>
    <p:sldId id="302" r:id="rId10"/>
    <p:sldId id="310" r:id="rId11"/>
    <p:sldId id="309" r:id="rId12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70F"/>
    <a:srgbClr val="BFDDBF"/>
    <a:srgbClr val="FFC305"/>
    <a:srgbClr val="008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ED27C2B-E9AB-4D71-9633-53AA9730BB73}" type="datetimeFigureOut">
              <a:rPr lang="en-IE" smtClean="0"/>
              <a:t>03/03/2020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2A4F-30E9-4488-B889-81388E9E96F6}" type="slidenum">
              <a:rPr lang="en-IE" smtClean="0"/>
              <a:t>‹#›</a:t>
            </a:fld>
            <a:endParaRPr lang="en-I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37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C2B-E9AB-4D71-9633-53AA9730BB73}" type="datetimeFigureOut">
              <a:rPr lang="en-IE" smtClean="0"/>
              <a:t>03/03/2020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2A4F-30E9-4488-B889-81388E9E96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242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C2B-E9AB-4D71-9633-53AA9730BB73}" type="datetimeFigureOut">
              <a:rPr lang="en-IE" smtClean="0"/>
              <a:t>03/03/2020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2A4F-30E9-4488-B889-81388E9E96F6}" type="slidenum">
              <a:rPr lang="en-IE" smtClean="0"/>
              <a:t>‹#›</a:t>
            </a:fld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07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C2B-E9AB-4D71-9633-53AA9730BB73}" type="datetimeFigureOut">
              <a:rPr lang="en-IE" smtClean="0"/>
              <a:t>03/03/2020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2A4F-30E9-4488-B889-81388E9E96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82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C2B-E9AB-4D71-9633-53AA9730BB73}" type="datetimeFigureOut">
              <a:rPr lang="en-IE" smtClean="0"/>
              <a:t>03/03/2020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2A4F-30E9-4488-B889-81388E9E96F6}" type="slidenum">
              <a:rPr lang="en-IE" smtClean="0"/>
              <a:t>‹#›</a:t>
            </a:fld>
            <a:endParaRPr lang="en-I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33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C2B-E9AB-4D71-9633-53AA9730BB73}" type="datetimeFigureOut">
              <a:rPr lang="en-IE" smtClean="0"/>
              <a:t>03/03/2020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2A4F-30E9-4488-B889-81388E9E96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038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C2B-E9AB-4D71-9633-53AA9730BB73}" type="datetimeFigureOut">
              <a:rPr lang="en-IE" smtClean="0"/>
              <a:t>03/03/2020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2A4F-30E9-4488-B889-81388E9E96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193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C2B-E9AB-4D71-9633-53AA9730BB73}" type="datetimeFigureOut">
              <a:rPr lang="en-IE" smtClean="0"/>
              <a:t>03/03/2020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2A4F-30E9-4488-B889-81388E9E96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617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C2B-E9AB-4D71-9633-53AA9730BB73}" type="datetimeFigureOut">
              <a:rPr lang="en-IE" smtClean="0"/>
              <a:t>03/03/2020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2A4F-30E9-4488-B889-81388E9E96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512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C2B-E9AB-4D71-9633-53AA9730BB73}" type="datetimeFigureOut">
              <a:rPr lang="en-IE" smtClean="0"/>
              <a:t>03/03/2020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2A4F-30E9-4488-B889-81388E9E96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42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C2B-E9AB-4D71-9633-53AA9730BB73}" type="datetimeFigureOut">
              <a:rPr lang="en-IE" smtClean="0"/>
              <a:t>03/03/2020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2A4F-30E9-4488-B889-81388E9E96F6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08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ED27C2B-E9AB-4D71-9633-53AA9730BB73}" type="datetimeFigureOut">
              <a:rPr lang="en-IE" smtClean="0"/>
              <a:t>03/03/2020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A662A4F-30E9-4488-B889-81388E9E96F6}" type="slidenum">
              <a:rPr lang="en-IE" smtClean="0"/>
              <a:t>‹#›</a:t>
            </a:fld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26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ericles-heritage.eu/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8.gi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w.gkmedia.ie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www.communityarchives.org.uk/content/category/awards/community-archive-heritage-awards-2020" TargetMode="External"/><Relationship Id="rId7" Type="http://schemas.openxmlformats.org/officeDocument/2006/relationships/image" Target="../media/image19.JPG"/><Relationship Id="rId2" Type="http://schemas.openxmlformats.org/officeDocument/2006/relationships/hyperlink" Target="https://www.communityarchives.org.uk/content/conference/community-archives-and-wellbeing-improving-lives-and-benefiting-communitie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mmunityarchives.org.uk/content/awards/community-archive-heritage-awards-2020/awards-categories-2#NetworkArchives" TargetMode="External"/><Relationship Id="rId5" Type="http://schemas.openxmlformats.org/officeDocument/2006/relationships/hyperlink" Target="https://www.communityarchives.org.uk/content/awards/community-archive-heritage-awards-2020/awards-categories-2#Wellbeing" TargetMode="External"/><Relationship Id="rId4" Type="http://schemas.openxmlformats.org/officeDocument/2006/relationships/hyperlink" Target="https://www.communityarchives.org.uk/content/awards/community-archive-heritage-awards-2020/awards-categories-2#GatheringHerita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D1C9-6AC1-4041-925E-7125C82A0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064" y="340660"/>
            <a:ext cx="5441728" cy="3572052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IE" dirty="0"/>
              <a:t/>
            </a:r>
            <a:br>
              <a:rPr lang="en-IE" dirty="0"/>
            </a:br>
            <a:r>
              <a:rPr lang="en-IE" sz="5300" dirty="0" smtClean="0"/>
              <a:t>iCAN Network Meeting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Shannon</a:t>
            </a:r>
            <a:br>
              <a:rPr lang="en-IE" dirty="0" smtClean="0"/>
            </a:br>
            <a:r>
              <a:rPr lang="en-IE" dirty="0" smtClean="0"/>
              <a:t>co. Clare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DFAB-35AB-4026-A0FB-A331252C9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063" y="2999847"/>
            <a:ext cx="5157316" cy="1219200"/>
          </a:xfrm>
        </p:spPr>
        <p:txBody>
          <a:bodyPr>
            <a:normAutofit/>
          </a:bodyPr>
          <a:lstStyle/>
          <a:p>
            <a:pPr algn="l"/>
            <a:r>
              <a:rPr lang="en-IE" sz="3200" dirty="0" smtClean="0"/>
              <a:t>4</a:t>
            </a:r>
            <a:r>
              <a:rPr lang="en-IE" sz="3200" baseline="30000" dirty="0" smtClean="0"/>
              <a:t>th</a:t>
            </a:r>
            <a:r>
              <a:rPr lang="en-IE" sz="3200" dirty="0" smtClean="0"/>
              <a:t> March 2020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5" y="5236633"/>
            <a:ext cx="1866126" cy="1168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54" y="5126622"/>
            <a:ext cx="3086078" cy="1085526"/>
          </a:xfrm>
          <a:prstGeom prst="rect">
            <a:avLst/>
          </a:prstGeom>
        </p:spPr>
      </p:pic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1021DEDE-EC1A-4CCB-824C-7B15DE6024A5}"/>
              </a:ext>
            </a:extLst>
          </p:cNvPr>
          <p:cNvSpPr txBox="1">
            <a:spLocks/>
          </p:cNvSpPr>
          <p:nvPr/>
        </p:nvSpPr>
        <p:spPr>
          <a:xfrm>
            <a:off x="8586952" y="909760"/>
            <a:ext cx="3216380" cy="284683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8" name="Content Placeholder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7AD9F3-D73E-428C-8D53-F5FFCAB027A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91" y="5030226"/>
            <a:ext cx="2045309" cy="1278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28" y="5134706"/>
            <a:ext cx="2105779" cy="1300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30" y="0"/>
            <a:ext cx="5949070" cy="458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92075"/>
            <a:ext cx="9720072" cy="1499616"/>
          </a:xfrm>
        </p:spPr>
        <p:txBody>
          <a:bodyPr/>
          <a:lstStyle/>
          <a:p>
            <a:r>
              <a:rPr lang="en-IE" sz="4800" dirty="0" smtClean="0"/>
              <a:t>The Heritage Council logo – You decide!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21" y="1324302"/>
            <a:ext cx="7173941" cy="1914003"/>
          </a:xfrm>
        </p:spPr>
      </p:pic>
      <p:sp>
        <p:nvSpPr>
          <p:cNvPr id="5" name="TextBox 4"/>
          <p:cNvSpPr txBox="1"/>
          <p:nvPr/>
        </p:nvSpPr>
        <p:spPr>
          <a:xfrm>
            <a:off x="1024128" y="3373820"/>
            <a:ext cx="1026398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The Heritage Council would be delighted for iCAN websites to display their logo</a:t>
            </a:r>
          </a:p>
          <a:p>
            <a:endParaRPr lang="en-IE" sz="800" dirty="0"/>
          </a:p>
          <a:p>
            <a:r>
              <a:rPr lang="en-IE" sz="2400" dirty="0" smtClean="0"/>
              <a:t>The Heritage Council does not directly contribute project funding, but does:</a:t>
            </a:r>
          </a:p>
          <a:p>
            <a:endParaRPr lang="en-IE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Contribute toward the cost of employing Heritage Officers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Provides Heritage Officers with resources &amp; funding accessible by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Beatrice Kelly, Head of Policy &amp; Research, is a member of iCAN Steering Group, contributing her time and expertise to supporting the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Logo can be considered a ‘quality mark’ of approval &amp; communicates HC support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93267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1184" y="5034579"/>
            <a:ext cx="3670816" cy="1322125"/>
          </a:xfrm>
        </p:spPr>
        <p:txBody>
          <a:bodyPr>
            <a:noAutofit/>
          </a:bodyPr>
          <a:lstStyle/>
          <a:p>
            <a:pPr algn="l"/>
            <a:r>
              <a:rPr lang="en-IE" sz="5400" dirty="0" smtClean="0"/>
              <a:t>Bits &amp; pieces</a:t>
            </a:r>
            <a:endParaRPr lang="en-IE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57" y="2284671"/>
            <a:ext cx="1500227" cy="2025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044" y="2284671"/>
            <a:ext cx="1686910" cy="2025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83497" cy="4116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0096"/>
            <a:ext cx="7483497" cy="27379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13248" y="309065"/>
            <a:ext cx="4372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dirty="0">
                <a:hlinkClick r:id="rId6"/>
              </a:rPr>
              <a:t>https://www.pericles-heritage.eu/</a:t>
            </a:r>
            <a:endParaRPr lang="en-I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713248" y="959699"/>
            <a:ext cx="40448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RESEARCH ENQUIRIES:</a:t>
            </a:r>
          </a:p>
          <a:p>
            <a:endParaRPr lang="en-IE" sz="8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Magpie folklore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Faeries, Spirits &amp; Mythology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0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70E6-04B3-426C-BBBA-32580F85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292" y="1860331"/>
            <a:ext cx="4912939" cy="2827284"/>
          </a:xfrm>
        </p:spPr>
        <p:txBody>
          <a:bodyPr>
            <a:normAutofit/>
          </a:bodyPr>
          <a:lstStyle/>
          <a:p>
            <a:r>
              <a:rPr lang="en-IE" sz="2000" dirty="0" smtClean="0">
                <a:solidFill>
                  <a:srgbClr val="F5870F"/>
                </a:solidFill>
                <a:latin typeface="+mn-lt"/>
              </a:rPr>
              <a:t>Clarecastle Ballyea Heritage</a:t>
            </a:r>
            <a:br>
              <a:rPr lang="en-IE" sz="2000" dirty="0" smtClean="0">
                <a:solidFill>
                  <a:srgbClr val="F5870F"/>
                </a:solidFill>
                <a:latin typeface="+mn-lt"/>
              </a:rPr>
            </a:br>
            <a:r>
              <a:rPr lang="en-IE" sz="2000" dirty="0">
                <a:solidFill>
                  <a:srgbClr val="F5870F"/>
                </a:solidFill>
                <a:latin typeface="+mn-lt"/>
              </a:rPr>
              <a:t/>
            </a:r>
            <a:br>
              <a:rPr lang="en-IE" sz="2000" dirty="0">
                <a:solidFill>
                  <a:srgbClr val="F5870F"/>
                </a:solidFill>
                <a:latin typeface="+mn-lt"/>
              </a:rPr>
            </a:br>
            <a:r>
              <a:rPr lang="en-IE" sz="2000" dirty="0" smtClean="0">
                <a:solidFill>
                  <a:srgbClr val="F5870F"/>
                </a:solidFill>
                <a:latin typeface="+mn-lt"/>
              </a:rPr>
              <a:t>County Clare heritage Office</a:t>
            </a:r>
            <a:br>
              <a:rPr lang="en-IE" sz="2000" dirty="0" smtClean="0">
                <a:solidFill>
                  <a:srgbClr val="F5870F"/>
                </a:solidFill>
                <a:latin typeface="+mn-lt"/>
              </a:rPr>
            </a:br>
            <a:r>
              <a:rPr lang="en-IE" sz="2000" dirty="0" smtClean="0">
                <a:solidFill>
                  <a:srgbClr val="F5870F"/>
                </a:solidFill>
                <a:latin typeface="+mn-lt"/>
              </a:rPr>
              <a:t/>
            </a:r>
            <a:br>
              <a:rPr lang="en-IE" sz="2000" dirty="0" smtClean="0">
                <a:solidFill>
                  <a:srgbClr val="F5870F"/>
                </a:solidFill>
                <a:latin typeface="+mn-lt"/>
              </a:rPr>
            </a:br>
            <a:r>
              <a:rPr lang="en-IE" sz="2000" dirty="0" smtClean="0">
                <a:solidFill>
                  <a:srgbClr val="F5870F"/>
                </a:solidFill>
                <a:latin typeface="+mn-lt"/>
              </a:rPr>
              <a:t>Kilkee heritage: Past &amp; present</a:t>
            </a:r>
            <a:br>
              <a:rPr lang="en-IE" sz="2000" dirty="0" smtClean="0">
                <a:solidFill>
                  <a:srgbClr val="F5870F"/>
                </a:solidFill>
                <a:latin typeface="+mn-lt"/>
              </a:rPr>
            </a:br>
            <a:r>
              <a:rPr lang="en-IE" sz="2000" dirty="0" smtClean="0">
                <a:solidFill>
                  <a:srgbClr val="F5870F"/>
                </a:solidFill>
                <a:latin typeface="+mn-lt"/>
              </a:rPr>
              <a:t/>
            </a:r>
            <a:br>
              <a:rPr lang="en-IE" sz="2000" dirty="0" smtClean="0">
                <a:solidFill>
                  <a:srgbClr val="F5870F"/>
                </a:solidFill>
                <a:latin typeface="+mn-lt"/>
              </a:rPr>
            </a:br>
            <a:r>
              <a:rPr lang="en-IE" sz="2000" dirty="0" smtClean="0">
                <a:solidFill>
                  <a:srgbClr val="F5870F"/>
                </a:solidFill>
                <a:latin typeface="+mn-lt"/>
              </a:rPr>
              <a:t>Roundabout Shannon</a:t>
            </a:r>
            <a:br>
              <a:rPr lang="en-IE" sz="2000" dirty="0" smtClean="0">
                <a:solidFill>
                  <a:srgbClr val="F5870F"/>
                </a:solidFill>
                <a:latin typeface="+mn-lt"/>
              </a:rPr>
            </a:br>
            <a:r>
              <a:rPr lang="en-IE" sz="2000" dirty="0" smtClean="0">
                <a:solidFill>
                  <a:srgbClr val="F5870F"/>
                </a:solidFill>
                <a:latin typeface="+mn-lt"/>
              </a:rPr>
              <a:t/>
            </a:r>
            <a:br>
              <a:rPr lang="en-IE" sz="2000" dirty="0" smtClean="0">
                <a:solidFill>
                  <a:srgbClr val="F5870F"/>
                </a:solidFill>
                <a:latin typeface="+mn-lt"/>
              </a:rPr>
            </a:br>
            <a:r>
              <a:rPr lang="en-IE" sz="2000" dirty="0" smtClean="0">
                <a:solidFill>
                  <a:srgbClr val="F5870F"/>
                </a:solidFill>
                <a:latin typeface="+mn-lt"/>
              </a:rPr>
              <a:t>Scattery island </a:t>
            </a:r>
            <a:r>
              <a:rPr lang="en-IE" sz="2000" dirty="0" smtClean="0">
                <a:solidFill>
                  <a:srgbClr val="F5870F"/>
                </a:solidFill>
                <a:latin typeface="+mn-lt"/>
              </a:rPr>
              <a:t>heritage</a:t>
            </a:r>
            <a:r>
              <a:rPr lang="en-IE" sz="2000" dirty="0" smtClean="0">
                <a:solidFill>
                  <a:srgbClr val="F5870F"/>
                </a:solidFill>
                <a:latin typeface="+mn-lt"/>
              </a:rPr>
              <a:t/>
            </a:r>
            <a:br>
              <a:rPr lang="en-IE" sz="2000" dirty="0" smtClean="0">
                <a:solidFill>
                  <a:srgbClr val="F5870F"/>
                </a:solidFill>
                <a:latin typeface="+mn-lt"/>
              </a:rPr>
            </a:br>
            <a:endParaRPr lang="en-IE" sz="2000" dirty="0">
              <a:solidFill>
                <a:srgbClr val="F5870F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9" y="5686097"/>
            <a:ext cx="1518667" cy="101750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39670E6-04B3-426C-BBBA-32580F851DC1}"/>
              </a:ext>
            </a:extLst>
          </p:cNvPr>
          <p:cNvSpPr txBox="1">
            <a:spLocks/>
          </p:cNvSpPr>
          <p:nvPr/>
        </p:nvSpPr>
        <p:spPr>
          <a:xfrm>
            <a:off x="2147606" y="5751454"/>
            <a:ext cx="3738561" cy="71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dirty="0" smtClean="0">
                <a:solidFill>
                  <a:srgbClr val="0070C0"/>
                </a:solidFill>
              </a:rPr>
              <a:t>Clareheritage.org</a:t>
            </a:r>
            <a:endParaRPr lang="en-IE" sz="36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71" y="5372166"/>
            <a:ext cx="2629972" cy="1477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92" y="420514"/>
            <a:ext cx="4597317" cy="12366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92974" y="861238"/>
            <a:ext cx="2666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solidFill>
                  <a:srgbClr val="F5870F"/>
                </a:solidFill>
              </a:rPr>
              <a:t>heritage.clareheritage.org</a:t>
            </a:r>
            <a:r>
              <a:rPr lang="en-IE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67" y="1491609"/>
            <a:ext cx="4831176" cy="37715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90662" y="399573"/>
            <a:ext cx="3871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rgbClr val="0070C0"/>
                </a:solidFill>
              </a:rPr>
              <a:t>Reading Your Local landscape</a:t>
            </a:r>
            <a:endParaRPr lang="en-IE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292" y="4429089"/>
            <a:ext cx="4529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2060"/>
                </a:solidFill>
              </a:rPr>
              <a:t>Thank you to all the Galway-based ‘Buddies’ that will be supporting &amp; mentoring the Clare groups as they develop their sites &amp; activities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575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80202" y="5288684"/>
            <a:ext cx="3474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dirty="0">
                <a:solidFill>
                  <a:srgbClr val="F5870F"/>
                </a:solidFill>
              </a:rPr>
              <a:t>heritage.clareheritage.org</a:t>
            </a:r>
            <a:r>
              <a:rPr lang="en-IE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66309" y="550263"/>
            <a:ext cx="4490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Reading Your Local landscape</a:t>
            </a:r>
            <a:endParaRPr lang="en-IE" sz="2800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27" y="676387"/>
            <a:ext cx="2170203" cy="1219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56" y="1210363"/>
            <a:ext cx="5926736" cy="5112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9" y="2018357"/>
            <a:ext cx="5260494" cy="26919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92" y="676387"/>
            <a:ext cx="1694706" cy="1135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9" y="5207106"/>
            <a:ext cx="1782180" cy="11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355" y="323695"/>
            <a:ext cx="11020727" cy="1413599"/>
          </a:xfrm>
        </p:spPr>
        <p:txBody>
          <a:bodyPr/>
          <a:lstStyle/>
          <a:p>
            <a:r>
              <a:rPr lang="en-IE" dirty="0" smtClean="0">
                <a:solidFill>
                  <a:srgbClr val="00B050"/>
                </a:solidFill>
              </a:rPr>
              <a:t>         County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Wicklow               </a:t>
            </a:r>
            <a:endParaRPr lang="en-IE" dirty="0">
              <a:solidFill>
                <a:srgbClr val="00808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55" y="450091"/>
            <a:ext cx="928645" cy="116080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065" y="2000052"/>
            <a:ext cx="3760420" cy="309529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03106" y="2000052"/>
            <a:ext cx="6523442" cy="4043540"/>
          </a:xfrm>
          <a:solidFill>
            <a:srgbClr val="BFDDBF"/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sz="2800" dirty="0" smtClean="0"/>
              <a:t> CMS training with Jack Latimer 16/17 January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 smtClean="0"/>
              <a:t> Groups are currently developing their websites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 smtClean="0"/>
              <a:t> Meeting Monday 9</a:t>
            </a:r>
            <a:r>
              <a:rPr lang="en-IE" sz="2800" baseline="30000" dirty="0" smtClean="0"/>
              <a:t>th</a:t>
            </a:r>
            <a:r>
              <a:rPr lang="en-IE" sz="2800" dirty="0" smtClean="0"/>
              <a:t> March to discuss progress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 smtClean="0"/>
              <a:t>Meeting with all iCAN groups to be planned for the autumn</a:t>
            </a:r>
            <a:r>
              <a:rPr lang="en-IE" sz="2800" dirty="0"/>
              <a:t> </a:t>
            </a:r>
            <a:r>
              <a:rPr lang="en-IE" sz="2800" dirty="0" smtClean="0"/>
              <a:t>- location? Ideas?</a:t>
            </a:r>
            <a:endParaRPr lang="en-IE" sz="2800" dirty="0"/>
          </a:p>
        </p:txBody>
      </p:sp>
      <p:sp>
        <p:nvSpPr>
          <p:cNvPr id="6" name="Rectangle 5"/>
          <p:cNvSpPr/>
          <p:nvPr/>
        </p:nvSpPr>
        <p:spPr>
          <a:xfrm>
            <a:off x="8723586" y="5358105"/>
            <a:ext cx="2701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008080"/>
                </a:solidFill>
              </a:rPr>
              <a:t>wicklowheritage.org</a:t>
            </a:r>
            <a:r>
              <a:rPr lang="en-IE" dirty="0" smtClean="0">
                <a:solidFill>
                  <a:srgbClr val="008080"/>
                </a:solidFill>
              </a:rPr>
              <a:t> </a:t>
            </a:r>
            <a:endParaRPr lang="en-IE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Digital Skills training </a:t>
            </a:r>
            <a:br>
              <a:rPr lang="en-IE" dirty="0" smtClean="0"/>
            </a:br>
            <a:r>
              <a:rPr lang="en-IE" dirty="0" smtClean="0"/>
              <a:t>with GK Media</a:t>
            </a:r>
            <a:endParaRPr lang="en-IE" dirty="0"/>
          </a:p>
        </p:txBody>
      </p:sp>
      <p:pic>
        <p:nvPicPr>
          <p:cNvPr id="1028" name="Picture 4" descr="GK&#10;                          Media Ltd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815" y="4646961"/>
            <a:ext cx="2444898" cy="22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5628" y="472966"/>
            <a:ext cx="10310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DATE 				COURSE						VENUE						TIME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March 11</a:t>
            </a:r>
            <a:r>
              <a:rPr lang="en-IE" baseline="30000" dirty="0" smtClean="0">
                <a:solidFill>
                  <a:schemeClr val="bg1"/>
                </a:solidFill>
              </a:rPr>
              <a:t>th</a:t>
            </a:r>
            <a:r>
              <a:rPr lang="en-IE" dirty="0" smtClean="0">
                <a:solidFill>
                  <a:schemeClr val="bg1"/>
                </a:solidFill>
              </a:rPr>
              <a:t> 			Video Production (Basic)			GK Media, Galway City		11am – 3pm</a:t>
            </a:r>
          </a:p>
          <a:p>
            <a:r>
              <a:rPr lang="en-IE" dirty="0">
                <a:solidFill>
                  <a:schemeClr val="bg1"/>
                </a:solidFill>
              </a:rPr>
              <a:t>March </a:t>
            </a:r>
            <a:r>
              <a:rPr lang="en-IE" dirty="0" smtClean="0">
                <a:solidFill>
                  <a:schemeClr val="bg1"/>
                </a:solidFill>
              </a:rPr>
              <a:t>25</a:t>
            </a:r>
            <a:r>
              <a:rPr lang="en-IE" baseline="30000" dirty="0" smtClean="0">
                <a:solidFill>
                  <a:schemeClr val="bg1"/>
                </a:solidFill>
              </a:rPr>
              <a:t>th</a:t>
            </a:r>
            <a:r>
              <a:rPr lang="en-IE" dirty="0" smtClean="0">
                <a:solidFill>
                  <a:schemeClr val="bg1"/>
                </a:solidFill>
              </a:rPr>
              <a:t>  			Video Production (Advanced)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April 22</a:t>
            </a:r>
            <a:r>
              <a:rPr lang="en-IE" baseline="30000" dirty="0" smtClean="0">
                <a:solidFill>
                  <a:schemeClr val="bg1"/>
                </a:solidFill>
              </a:rPr>
              <a:t>nd</a:t>
            </a:r>
            <a:r>
              <a:rPr lang="en-IE" dirty="0" smtClean="0">
                <a:solidFill>
                  <a:schemeClr val="bg1"/>
                </a:solidFill>
              </a:rPr>
              <a:t>  			Video Editing (Basic)			GK </a:t>
            </a:r>
            <a:r>
              <a:rPr lang="en-IE" dirty="0">
                <a:solidFill>
                  <a:schemeClr val="bg1"/>
                </a:solidFill>
              </a:rPr>
              <a:t>Media, Galway City	</a:t>
            </a:r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April 29</a:t>
            </a:r>
            <a:r>
              <a:rPr lang="en-IE" baseline="30000" dirty="0" smtClean="0">
                <a:solidFill>
                  <a:schemeClr val="bg1"/>
                </a:solidFill>
              </a:rPr>
              <a:t>th</a:t>
            </a:r>
            <a:r>
              <a:rPr lang="en-IE" dirty="0" smtClean="0">
                <a:solidFill>
                  <a:schemeClr val="bg1"/>
                </a:solidFill>
              </a:rPr>
              <a:t> 			Video Editing (Advanced)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May 6</a:t>
            </a:r>
            <a:r>
              <a:rPr lang="en-IE" baseline="30000" dirty="0" smtClean="0">
                <a:solidFill>
                  <a:schemeClr val="bg1"/>
                </a:solidFill>
              </a:rPr>
              <a:t>th</a:t>
            </a:r>
            <a:r>
              <a:rPr lang="en-IE" dirty="0" smtClean="0">
                <a:solidFill>
                  <a:schemeClr val="bg1"/>
                </a:solidFill>
              </a:rPr>
              <a:t> 				Social Media (Basic)			TBC 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May 13</a:t>
            </a:r>
            <a:r>
              <a:rPr lang="en-IE" baseline="30000" dirty="0" smtClean="0">
                <a:solidFill>
                  <a:schemeClr val="bg1"/>
                </a:solidFill>
              </a:rPr>
              <a:t>th</a:t>
            </a:r>
            <a:r>
              <a:rPr lang="en-IE" dirty="0" smtClean="0">
                <a:solidFill>
                  <a:schemeClr val="bg1"/>
                </a:solidFill>
              </a:rPr>
              <a:t> 				Social Media (Advanced)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June 3</a:t>
            </a:r>
            <a:r>
              <a:rPr lang="en-IE" baseline="30000" dirty="0" smtClean="0">
                <a:solidFill>
                  <a:schemeClr val="bg1"/>
                </a:solidFill>
              </a:rPr>
              <a:t>rd</a:t>
            </a:r>
            <a:r>
              <a:rPr lang="en-IE" dirty="0" smtClean="0">
                <a:solidFill>
                  <a:schemeClr val="bg1"/>
                </a:solidFill>
              </a:rPr>
              <a:t> 				Audio Editing (Basic)			GK </a:t>
            </a:r>
            <a:r>
              <a:rPr lang="en-IE" dirty="0">
                <a:solidFill>
                  <a:schemeClr val="bg1"/>
                </a:solidFill>
              </a:rPr>
              <a:t>Media, Galway City	</a:t>
            </a:r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June 17</a:t>
            </a:r>
            <a:r>
              <a:rPr lang="en-IE" baseline="30000" dirty="0" smtClean="0">
                <a:solidFill>
                  <a:schemeClr val="bg1"/>
                </a:solidFill>
              </a:rPr>
              <a:t>th</a:t>
            </a:r>
            <a:r>
              <a:rPr lang="en-IE" dirty="0" smtClean="0">
                <a:solidFill>
                  <a:schemeClr val="bg1"/>
                </a:solidFill>
              </a:rPr>
              <a:t> 				Audio Editing (Advanced)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IE" dirty="0" smtClean="0"/>
              <a:t>Guest Speaker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862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 smtClean="0"/>
              <a:t>Garry Kelly</a:t>
            </a:r>
          </a:p>
        </p:txBody>
      </p:sp>
      <p:sp>
        <p:nvSpPr>
          <p:cNvPr id="8" name="Rectangle 7"/>
          <p:cNvSpPr/>
          <p:nvPr/>
        </p:nvSpPr>
        <p:spPr>
          <a:xfrm>
            <a:off x="8610600" y="5927721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dirty="0" smtClean="0"/>
              <a:t>GKMedia.ie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95698" y="441435"/>
            <a:ext cx="57701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Garry has over 20 years experience working as a presenter, producer &amp; tutor in the areas of Film, Television, Radio, and Marketing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He has produced short films, documentaries, audio-visual instalments, music videos, and a feature film with Screen Ireland (formerly Irish Film Board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Since 2007, Garry has also worked as a Producer &amp; Presenter in both local and national radio and is Head of Irish Music at Galway Bay FM. He is Fully Qualified with the Teaching Council of Ireland to teach Film &amp; TV Studies and Radio &amp; Sound Production.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Garry Kelly GK Me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9" y="0"/>
            <a:ext cx="3858956" cy="458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35366" y="1439918"/>
            <a:ext cx="166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solidFill>
                  <a:schemeClr val="bg1"/>
                </a:solidFill>
              </a:rPr>
              <a:t>ABOUT</a:t>
            </a:r>
            <a:br>
              <a:rPr lang="en-IE" sz="3600" dirty="0" smtClean="0">
                <a:solidFill>
                  <a:schemeClr val="bg1"/>
                </a:solidFill>
              </a:rPr>
            </a:br>
            <a:r>
              <a:rPr lang="en-IE" sz="3600" dirty="0" smtClean="0">
                <a:solidFill>
                  <a:schemeClr val="bg1"/>
                </a:solidFill>
              </a:rPr>
              <a:t>GARRY</a:t>
            </a:r>
            <a:endParaRPr lang="en-I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Community Archives &amp; heritage </a:t>
            </a:r>
            <a:r>
              <a:rPr lang="en-US" sz="4400" dirty="0">
                <a:solidFill>
                  <a:schemeClr val="tx1"/>
                </a:solidFill>
              </a:rPr>
              <a:t>Group (</a:t>
            </a:r>
            <a:r>
              <a:rPr lang="en-US" sz="4400" dirty="0" smtClean="0">
                <a:solidFill>
                  <a:schemeClr val="tx1"/>
                </a:solidFill>
              </a:rPr>
              <a:t>UK&amp; Ireland)</a:t>
            </a:r>
            <a:r>
              <a:rPr lang="en-US" sz="4400" dirty="0" smtClean="0">
                <a:solidFill>
                  <a:schemeClr val="bg1"/>
                </a:solidFill>
              </a:rPr>
              <a:t>&amp; </a:t>
            </a:r>
            <a:r>
              <a:rPr lang="en-US" sz="7200" dirty="0">
                <a:solidFill>
                  <a:schemeClr val="bg1"/>
                </a:solidFill>
              </a:rPr>
              <a:t>Ireland)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628" y="210206"/>
            <a:ext cx="77224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Annual Conference 2020</a:t>
            </a:r>
            <a:endParaRPr lang="en-US" sz="3200" dirty="0"/>
          </a:p>
          <a:p>
            <a:r>
              <a:rPr lang="en-US" b="1" dirty="0" smtClean="0"/>
              <a:t>Location: </a:t>
            </a:r>
            <a:r>
              <a:rPr lang="en-US" b="1" dirty="0" smtClean="0">
                <a:solidFill>
                  <a:schemeClr val="bg1"/>
                </a:solidFill>
              </a:rPr>
              <a:t>University </a:t>
            </a:r>
            <a:r>
              <a:rPr lang="en-US" b="1" dirty="0">
                <a:solidFill>
                  <a:schemeClr val="bg1"/>
                </a:solidFill>
              </a:rPr>
              <a:t>College London </a:t>
            </a:r>
            <a:r>
              <a:rPr lang="en-US" b="1" dirty="0" smtClean="0">
                <a:solidFill>
                  <a:schemeClr val="bg1"/>
                </a:solidFill>
              </a:rPr>
              <a:t>on </a:t>
            </a:r>
            <a:r>
              <a:rPr lang="en-US" b="1" dirty="0">
                <a:solidFill>
                  <a:schemeClr val="bg1"/>
                </a:solidFill>
              </a:rPr>
              <a:t>24th </a:t>
            </a:r>
            <a:r>
              <a:rPr lang="en-US" b="1" dirty="0" smtClean="0">
                <a:solidFill>
                  <a:schemeClr val="bg1"/>
                </a:solidFill>
              </a:rPr>
              <a:t>June </a:t>
            </a:r>
          </a:p>
          <a:p>
            <a:r>
              <a:rPr lang="en-US" b="1" dirty="0" smtClean="0"/>
              <a:t>Theme: </a:t>
            </a:r>
            <a:r>
              <a:rPr lang="en-US" b="1" dirty="0" smtClean="0">
                <a:solidFill>
                  <a:schemeClr val="bg1"/>
                </a:solidFill>
              </a:rPr>
              <a:t>Community </a:t>
            </a:r>
            <a:r>
              <a:rPr lang="en-US" b="1" dirty="0">
                <a:solidFill>
                  <a:schemeClr val="bg1"/>
                </a:solidFill>
              </a:rPr>
              <a:t>Archives and Wellbeing: Improving lives and benefiting </a:t>
            </a:r>
            <a:r>
              <a:rPr lang="en-US" b="1" dirty="0" smtClean="0">
                <a:solidFill>
                  <a:schemeClr val="bg1"/>
                </a:solidFill>
              </a:rPr>
              <a:t>communities</a:t>
            </a:r>
          </a:p>
          <a:p>
            <a:endParaRPr lang="en-IE" sz="1000" dirty="0" smtClean="0">
              <a:hlinkClick r:id="rId2"/>
            </a:endParaRPr>
          </a:p>
          <a:p>
            <a:r>
              <a:rPr lang="en-IE" dirty="0" smtClean="0">
                <a:hlinkClick r:id="rId2"/>
              </a:rPr>
              <a:t>https</a:t>
            </a:r>
            <a:r>
              <a:rPr lang="en-IE" dirty="0">
                <a:hlinkClick r:id="rId2"/>
              </a:rPr>
              <a:t>://</a:t>
            </a:r>
            <a:r>
              <a:rPr lang="en-IE" dirty="0" smtClean="0">
                <a:hlinkClick r:id="rId2"/>
              </a:rPr>
              <a:t>www.communityarchives.org.uk/content/conference/community-archives-and-wellbeing-improving-lives-and-benefiting-communities</a:t>
            </a:r>
            <a:endParaRPr lang="en-IE" dirty="0" smtClean="0"/>
          </a:p>
          <a:p>
            <a:endParaRPr lang="en-IE" sz="1000" dirty="0" smtClean="0"/>
          </a:p>
          <a:p>
            <a:r>
              <a:rPr lang="en-IE" sz="3200" dirty="0" smtClean="0"/>
              <a:t>Awards Categories:</a:t>
            </a:r>
          </a:p>
          <a:p>
            <a:r>
              <a:rPr lang="en-US" dirty="0" smtClean="0">
                <a:solidFill>
                  <a:srgbClr val="F5870F"/>
                </a:solidFill>
                <a:hlinkClick r:id="rId3"/>
              </a:rPr>
              <a:t>Community </a:t>
            </a:r>
            <a:r>
              <a:rPr lang="en-US" dirty="0">
                <a:solidFill>
                  <a:srgbClr val="F5870F"/>
                </a:solidFill>
                <a:hlinkClick r:id="rId3"/>
              </a:rPr>
              <a:t>Engagement</a:t>
            </a:r>
            <a:endParaRPr lang="en-US" dirty="0">
              <a:solidFill>
                <a:srgbClr val="F5870F"/>
              </a:solidFill>
            </a:endParaRPr>
          </a:p>
          <a:p>
            <a:r>
              <a:rPr lang="en-US" dirty="0">
                <a:solidFill>
                  <a:srgbClr val="F5870F"/>
                </a:solidFill>
                <a:hlinkClick r:id="rId4"/>
              </a:rPr>
              <a:t>Gathering and Preserving Heritage</a:t>
            </a:r>
            <a:endParaRPr lang="en-US" dirty="0">
              <a:solidFill>
                <a:srgbClr val="F5870F"/>
              </a:solidFill>
            </a:endParaRPr>
          </a:p>
          <a:p>
            <a:r>
              <a:rPr lang="en-US" dirty="0">
                <a:solidFill>
                  <a:srgbClr val="F5870F"/>
                </a:solidFill>
                <a:hlinkClick r:id="rId5"/>
              </a:rPr>
              <a:t>Contribution to Wellbeing</a:t>
            </a:r>
            <a:endParaRPr lang="en-US" dirty="0">
              <a:solidFill>
                <a:srgbClr val="F5870F"/>
              </a:solidFill>
            </a:endParaRPr>
          </a:p>
          <a:p>
            <a:r>
              <a:rPr lang="en-US" dirty="0">
                <a:solidFill>
                  <a:srgbClr val="F5870F"/>
                </a:solidFill>
                <a:hlinkClick r:id="rId6"/>
              </a:rPr>
              <a:t>Networks of </a:t>
            </a:r>
            <a:r>
              <a:rPr lang="en-US" dirty="0" smtClean="0">
                <a:solidFill>
                  <a:srgbClr val="F5870F"/>
                </a:solidFill>
                <a:hlinkClick r:id="rId6"/>
              </a:rPr>
              <a:t>Archives</a:t>
            </a:r>
            <a:endParaRPr lang="en-US" dirty="0" smtClean="0">
              <a:solidFill>
                <a:srgbClr val="F5870F"/>
              </a:solidFill>
            </a:endParaRPr>
          </a:p>
          <a:p>
            <a:endParaRPr lang="en-US" dirty="0"/>
          </a:p>
          <a:p>
            <a:r>
              <a:rPr lang="en-US" b="1" dirty="0" smtClean="0"/>
              <a:t>CLOSING </a:t>
            </a:r>
            <a:r>
              <a:rPr lang="en-US" b="1" dirty="0"/>
              <a:t>DATE FOR ENTRIES:  31 March </a:t>
            </a:r>
            <a:r>
              <a:rPr lang="en-US" b="1" dirty="0" smtClean="0"/>
              <a:t>2020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94" y="5206515"/>
            <a:ext cx="3587313" cy="970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2028" y="816886"/>
            <a:ext cx="3744961" cy="2808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2028" y="3732308"/>
            <a:ext cx="361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2019 CAHG Award Winners, incl. our own Moycullen Heritage!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14" y="444333"/>
            <a:ext cx="9720072" cy="767571"/>
          </a:xfrm>
        </p:spPr>
        <p:txBody>
          <a:bodyPr/>
          <a:lstStyle/>
          <a:p>
            <a:r>
              <a:rPr lang="en-IE" dirty="0" smtClean="0"/>
              <a:t>Have you registered your archive?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4" y="1345709"/>
            <a:ext cx="5534001" cy="4549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345709"/>
            <a:ext cx="5372936" cy="47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IE" dirty="0" smtClean="0"/>
              <a:t>Freelance Tour Guide panel</a:t>
            </a:r>
            <a:br>
              <a:rPr lang="en-IE" dirty="0" smtClean="0"/>
            </a:br>
            <a:r>
              <a:rPr lang="en-IE" dirty="0" smtClean="0"/>
              <a:t>recruitment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607" y="200450"/>
            <a:ext cx="2625648" cy="4099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530" y="64754"/>
            <a:ext cx="694733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National Museum of Ireland – Country Life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bg1"/>
                </a:solidFill>
              </a:rPr>
              <a:t>Provide tours of exhibitions and museum grounds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bg1"/>
                </a:solidFill>
              </a:rPr>
              <a:t>Family, adults and formal education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bg1"/>
                </a:solidFill>
              </a:rPr>
              <a:t>Care of resources and teaching aids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bg1"/>
                </a:solidFill>
              </a:rPr>
              <a:t>Associated general admin work e.g. tour reports &amp; evaluations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sz="2400" dirty="0" smtClean="0"/>
              <a:t>Interested? Know someone else?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bg1"/>
                </a:solidFill>
              </a:rPr>
              <a:t>Submit CV and letter of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bg1"/>
                </a:solidFill>
              </a:rPr>
              <a:t>Two referees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bg1"/>
                </a:solidFill>
              </a:rPr>
              <a:t>Closing date: 19</a:t>
            </a:r>
            <a:r>
              <a:rPr lang="en-IE" sz="2000" baseline="30000" dirty="0" smtClean="0">
                <a:solidFill>
                  <a:schemeClr val="bg1"/>
                </a:solidFill>
              </a:rPr>
              <a:t>th</a:t>
            </a:r>
            <a:r>
              <a:rPr lang="en-IE" sz="2000" dirty="0" smtClean="0">
                <a:solidFill>
                  <a:schemeClr val="bg1"/>
                </a:solidFill>
              </a:rPr>
              <a:t> March 2020</a:t>
            </a:r>
            <a:endParaRPr lang="en-IE" sz="2000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smtClean="0"/>
              <a:t>INFORMATION SHEETS AVAILABLE FROM LORNA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54" y="5126622"/>
            <a:ext cx="3086078" cy="10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640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Tw Cen MT</vt:lpstr>
      <vt:lpstr>Tw Cen MT Condensed</vt:lpstr>
      <vt:lpstr>Wingdings 3</vt:lpstr>
      <vt:lpstr>Integral</vt:lpstr>
      <vt:lpstr> iCAN Network Meeting   Shannon co. Clare  </vt:lpstr>
      <vt:lpstr>Clarecastle Ballyea Heritage  County Clare heritage Office  Kilkee heritage: Past &amp; present  Roundabout Shannon  Scattery island heritage </vt:lpstr>
      <vt:lpstr>PowerPoint Presentation</vt:lpstr>
      <vt:lpstr>         County Wicklow               </vt:lpstr>
      <vt:lpstr>Digital Skills training  with GK Media</vt:lpstr>
      <vt:lpstr>Guest Speaker</vt:lpstr>
      <vt:lpstr>Community Archives &amp; heritage Group (UK&amp; Ireland)&amp; Ireland) </vt:lpstr>
      <vt:lpstr>Have you registered your archive?</vt:lpstr>
      <vt:lpstr>Freelance Tour Guide panel recruitment</vt:lpstr>
      <vt:lpstr>The Heritage Council logo – You decide!</vt:lpstr>
      <vt:lpstr>Bits &amp; pieces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HI6792 Reflective Practice Presentation</dc:title>
  <dc:creator>Lorna Elms</dc:creator>
  <cp:lastModifiedBy>Elms, Lorna</cp:lastModifiedBy>
  <cp:revision>185</cp:revision>
  <cp:lastPrinted>2019-04-12T12:09:52Z</cp:lastPrinted>
  <dcterms:created xsi:type="dcterms:W3CDTF">2019-04-04T18:35:55Z</dcterms:created>
  <dcterms:modified xsi:type="dcterms:W3CDTF">2020-03-03T10:07:05Z</dcterms:modified>
</cp:coreProperties>
</file>